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97" d="100"/>
          <a:sy n="97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72581" y="-49095"/>
            <a:ext cx="10348392" cy="5724955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380210" y="981046"/>
            <a:ext cx="7316014" cy="3702587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577" y="1716135"/>
            <a:ext cx="7176753" cy="1445940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465" spc="-124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578" y="3229903"/>
            <a:ext cx="7171388" cy="109358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88" b="0">
                <a:solidFill>
                  <a:srgbClr val="FFFEFF"/>
                </a:solidFill>
              </a:defRPr>
            </a:lvl1pPr>
            <a:lvl2pPr marL="378013" indent="0" algn="ctr">
              <a:buNone/>
              <a:defRPr sz="1488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74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41" y="1943040"/>
            <a:ext cx="2894869" cy="203111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5051" y="657115"/>
            <a:ext cx="5188343" cy="434683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57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0404834" cy="5666613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382203" y="1405309"/>
            <a:ext cx="3038141" cy="2869524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5368" y="1943040"/>
            <a:ext cx="2894868" cy="203111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730" y="660195"/>
            <a:ext cx="5183040" cy="43470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96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9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75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41" y="1943040"/>
            <a:ext cx="2893036" cy="203111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049" y="664116"/>
            <a:ext cx="5193997" cy="4339833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10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72581" y="-49095"/>
            <a:ext cx="10348392" cy="5724955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695067" y="981046"/>
            <a:ext cx="4684899" cy="3702587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074" y="1715494"/>
            <a:ext cx="4539443" cy="1396875"/>
          </a:xfrm>
        </p:spPr>
        <p:txBody>
          <a:bodyPr bIns="0" anchor="b">
            <a:normAutofit/>
          </a:bodyPr>
          <a:lstStyle>
            <a:lvl1pPr algn="ctr">
              <a:defRPr sz="3638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5074" y="3180776"/>
            <a:ext cx="4539442" cy="1144173"/>
          </a:xfrm>
        </p:spPr>
        <p:txBody>
          <a:bodyPr tIns="0">
            <a:normAutofit/>
          </a:bodyPr>
          <a:lstStyle>
            <a:lvl1pPr marL="0" indent="0" algn="ctr">
              <a:buNone/>
              <a:defRPr sz="1488">
                <a:solidFill>
                  <a:srgbClr val="FFFEFF"/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5" y="1934560"/>
            <a:ext cx="2894565" cy="204237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4059" y="664117"/>
            <a:ext cx="5183842" cy="19700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049" y="3036334"/>
            <a:ext cx="5185852" cy="19708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98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6" y="1954608"/>
            <a:ext cx="2894565" cy="203446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7581" y="664115"/>
            <a:ext cx="5180118" cy="56705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19" b="0" cap="all" baseline="0">
                <a:solidFill>
                  <a:schemeClr val="accent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7720" y="1231170"/>
            <a:ext cx="5179508" cy="14030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2220" y="3031145"/>
            <a:ext cx="5179561" cy="56705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19" b="0" cap="all" baseline="0">
                <a:solidFill>
                  <a:schemeClr val="accent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2049" y="3598201"/>
            <a:ext cx="5180532" cy="1409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17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41" y="1943040"/>
            <a:ext cx="2894869" cy="203111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9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8755023" cy="264626"/>
          </a:xfrm>
        </p:spPr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6737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3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45209" y="0"/>
            <a:ext cx="10404834" cy="5666613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61577" y="1405309"/>
            <a:ext cx="3038141" cy="2869524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41" y="1944777"/>
            <a:ext cx="2894870" cy="1011486"/>
          </a:xfrm>
        </p:spPr>
        <p:txBody>
          <a:bodyPr bIns="0" anchor="b">
            <a:noAutofit/>
          </a:bodyPr>
          <a:lstStyle>
            <a:lvl1pPr algn="ctr">
              <a:defRPr sz="2646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051" y="663804"/>
            <a:ext cx="5188343" cy="4340923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741" y="2960283"/>
            <a:ext cx="2894870" cy="1009722"/>
          </a:xfrm>
        </p:spPr>
        <p:txBody>
          <a:bodyPr/>
          <a:lstStyle>
            <a:lvl1pPr marL="0" indent="0" algn="ctr">
              <a:buNone/>
              <a:defRPr sz="1323">
                <a:solidFill>
                  <a:srgbClr val="FFFEFF"/>
                </a:solidFill>
              </a:defRPr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32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72581" y="-49095"/>
            <a:ext cx="10348392" cy="5724955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65870" y="1404269"/>
            <a:ext cx="4912601" cy="2869524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37147" y="0"/>
            <a:ext cx="3843478" cy="567055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05" y="1951581"/>
            <a:ext cx="4776263" cy="974058"/>
          </a:xfrm>
        </p:spPr>
        <p:txBody>
          <a:bodyPr bIns="0" anchor="b">
            <a:normAutofit/>
          </a:bodyPr>
          <a:lstStyle>
            <a:lvl1pPr>
              <a:defRPr sz="2976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05" y="2931200"/>
            <a:ext cx="4776263" cy="1053573"/>
          </a:xfrm>
        </p:spPr>
        <p:txBody>
          <a:bodyPr>
            <a:normAutofit/>
          </a:bodyPr>
          <a:lstStyle>
            <a:lvl1pPr marL="0" indent="0" algn="ctr">
              <a:buNone/>
              <a:defRPr sz="1488">
                <a:solidFill>
                  <a:srgbClr val="FFFEFF"/>
                </a:solidFill>
              </a:defRPr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321" y="264626"/>
            <a:ext cx="3024188" cy="264626"/>
          </a:xfrm>
        </p:spPr>
        <p:txBody>
          <a:bodyPr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321" y="5148859"/>
            <a:ext cx="4913150" cy="264626"/>
          </a:xfrm>
        </p:spPr>
        <p:txBody>
          <a:bodyPr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19036" y="264626"/>
            <a:ext cx="756047" cy="264626"/>
          </a:xfrm>
        </p:spPr>
        <p:txBody>
          <a:bodyPr/>
          <a:lstStyle/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60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833" y="1950040"/>
            <a:ext cx="2892778" cy="2031149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768" y="657115"/>
            <a:ext cx="4919626" cy="434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321" y="264626"/>
            <a:ext cx="3024188" cy="26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321" y="5148859"/>
            <a:ext cx="8755023" cy="26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737" y="264626"/>
            <a:ext cx="756047" cy="26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D89E984-16B3-499E-B883-48FFC327A50F}" type="slidenum">
              <a:rPr lang="de-DE" sz="1400" b="0" strike="noStrike" spc="-1" smtClean="0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756026" rtl="0" eaLnBrk="1" latinLnBrk="0" hangingPunct="1">
        <a:lnSpc>
          <a:spcPct val="85000"/>
        </a:lnSpc>
        <a:spcBef>
          <a:spcPct val="0"/>
        </a:spcBef>
        <a:buNone/>
        <a:defRPr sz="3307" b="0" i="0" kern="1200" cap="none" spc="-124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120000"/>
        </a:lnSpc>
        <a:spcBef>
          <a:spcPts val="827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88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15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920" y="648000"/>
            <a:ext cx="9856080" cy="2664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 algn="ctr"/>
            <a:r>
              <a:rPr lang="de-DE" sz="3600" b="1" strike="noStrike" spc="-1" dirty="0">
                <a:solidFill>
                  <a:srgbClr val="FFFFFF"/>
                </a:solidFill>
                <a:latin typeface="Arial"/>
              </a:rPr>
              <a:t>Arbeitszeit und Arbeitsbelastung von</a:t>
            </a:r>
            <a:br>
              <a:rPr sz="3600" b="1" dirty="0"/>
            </a:br>
            <a:r>
              <a:rPr lang="de-DE" sz="3600" b="1" strike="noStrike" spc="-1" dirty="0">
                <a:solidFill>
                  <a:srgbClr val="FFFFFF"/>
                </a:solidFill>
                <a:latin typeface="Arial"/>
              </a:rPr>
              <a:t>Lehrkräften an Frankfurter Schulen 2020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3569384" y="4049486"/>
            <a:ext cx="6166560" cy="6029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de-DE" sz="2000" b="1" strike="noStrike" spc="-1" dirty="0">
                <a:latin typeface="Arial"/>
              </a:rPr>
              <a:t>Vorstellung der Ergebnisse auf der Personalräte- </a:t>
            </a:r>
            <a:r>
              <a:rPr lang="de-DE" sz="2000" b="1" strike="noStrike" spc="-1" dirty="0" err="1">
                <a:latin typeface="Arial"/>
              </a:rPr>
              <a:t>konferenz</a:t>
            </a:r>
            <a:r>
              <a:rPr lang="de-DE" sz="2000" b="1" strike="noStrike" spc="-1" dirty="0">
                <a:latin typeface="Arial"/>
              </a:rPr>
              <a:t> </a:t>
            </a:r>
            <a:r>
              <a:rPr lang="de-DE" sz="2000" b="1" spc="-1" dirty="0">
                <a:latin typeface="Arial"/>
              </a:rPr>
              <a:t>Stadt Offenbach/</a:t>
            </a:r>
            <a:r>
              <a:rPr lang="de-DE" sz="2000" b="1" strike="noStrike" spc="-1" dirty="0">
                <a:latin typeface="Arial"/>
              </a:rPr>
              <a:t>Offenbach-Land</a:t>
            </a:r>
          </a:p>
        </p:txBody>
      </p:sp>
      <p:pic>
        <p:nvPicPr>
          <p:cNvPr id="1026" name="Picture 2" descr="GEW Hessen zum Bildungsmonitor | GEW Hessen">
            <a:extLst>
              <a:ext uri="{FF2B5EF4-FFF2-40B4-BE49-F238E27FC236}">
                <a16:creationId xmlns:a16="http://schemas.microsoft.com/office/drawing/2014/main" id="{6DECCDAA-5E65-CD47-80EC-071B1F34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0" y="3312000"/>
            <a:ext cx="30099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Und wie geht es den Lehrkräften damit?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08" name="Grafik 107"/>
          <p:cNvPicPr/>
          <p:nvPr/>
        </p:nvPicPr>
        <p:blipFill>
          <a:blip r:embed="rId2"/>
          <a:stretch/>
        </p:blipFill>
        <p:spPr>
          <a:xfrm>
            <a:off x="1010880" y="993600"/>
            <a:ext cx="7961760" cy="440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Welche Faktoren beeinflussen Mehrarbeit?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10" name="Grafik 109"/>
          <p:cNvPicPr/>
          <p:nvPr/>
        </p:nvPicPr>
        <p:blipFill>
          <a:blip r:embed="rId2"/>
          <a:stretch/>
        </p:blipFill>
        <p:spPr>
          <a:xfrm>
            <a:off x="360000" y="1152000"/>
            <a:ext cx="6112080" cy="377604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6573865" y="1901160"/>
            <a:ext cx="3146760" cy="227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CE181E"/>
                </a:solidFill>
                <a:latin typeface="Arial"/>
              </a:rPr>
              <a:t>Alter</a:t>
            </a:r>
            <a:endParaRPr lang="de-DE" sz="22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CE181E"/>
                </a:solidFill>
                <a:latin typeface="Arial"/>
              </a:rPr>
              <a:t>Teilzeit</a:t>
            </a:r>
            <a:endParaRPr lang="de-DE" sz="22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CE181E"/>
                </a:solidFill>
                <a:latin typeface="Arial"/>
              </a:rPr>
              <a:t>Geschlecht</a:t>
            </a:r>
            <a:endParaRPr lang="de-DE" sz="22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CE181E"/>
                </a:solidFill>
                <a:latin typeface="Arial"/>
              </a:rPr>
              <a:t>Unterricht in großen Klassen</a:t>
            </a:r>
            <a:endParaRPr lang="de-DE" sz="22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CE181E"/>
                </a:solidFill>
                <a:latin typeface="Arial"/>
              </a:rPr>
              <a:t>Klassenstufen</a:t>
            </a:r>
            <a:endParaRPr lang="de-DE" sz="22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rafik 111"/>
          <p:cNvPicPr/>
          <p:nvPr/>
        </p:nvPicPr>
        <p:blipFill>
          <a:blip r:embed="rId2"/>
          <a:stretch/>
        </p:blipFill>
        <p:spPr>
          <a:xfrm>
            <a:off x="2074680" y="425880"/>
            <a:ext cx="6275500" cy="50102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rafik 112"/>
          <p:cNvPicPr/>
          <p:nvPr/>
        </p:nvPicPr>
        <p:blipFill>
          <a:blip r:embed="rId2"/>
          <a:stretch/>
        </p:blipFill>
        <p:spPr>
          <a:xfrm>
            <a:off x="1350000" y="414720"/>
            <a:ext cx="7177680" cy="475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Beanspruchungen von Lehrkräften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15" name="Grafik 114"/>
          <p:cNvPicPr/>
          <p:nvPr/>
        </p:nvPicPr>
        <p:blipFill>
          <a:blip r:embed="rId2"/>
          <a:stretch/>
        </p:blipFill>
        <p:spPr>
          <a:xfrm>
            <a:off x="1752120" y="1152000"/>
            <a:ext cx="6156000" cy="376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rafik 115"/>
          <p:cNvPicPr/>
          <p:nvPr/>
        </p:nvPicPr>
        <p:blipFill>
          <a:blip r:embed="rId2"/>
          <a:stretch/>
        </p:blipFill>
        <p:spPr>
          <a:xfrm>
            <a:off x="939240" y="392040"/>
            <a:ext cx="8226720" cy="492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fik 116"/>
          <p:cNvPicPr/>
          <p:nvPr/>
        </p:nvPicPr>
        <p:blipFill>
          <a:blip r:embed="rId2"/>
          <a:stretch/>
        </p:blipFill>
        <p:spPr>
          <a:xfrm>
            <a:off x="1029600" y="515520"/>
            <a:ext cx="8058240" cy="477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Entwicklung der Arbeitsintensität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19" name="Grafik 118"/>
          <p:cNvPicPr/>
          <p:nvPr/>
        </p:nvPicPr>
        <p:blipFill>
          <a:blip r:embed="rId2"/>
          <a:stretch/>
        </p:blipFill>
        <p:spPr>
          <a:xfrm>
            <a:off x="5128200" y="1270080"/>
            <a:ext cx="4727160" cy="2971080"/>
          </a:xfrm>
          <a:prstGeom prst="rect">
            <a:avLst/>
          </a:prstGeom>
          <a:ln>
            <a:noFill/>
          </a:ln>
        </p:spPr>
      </p:pic>
      <p:pic>
        <p:nvPicPr>
          <p:cNvPr id="120" name="Grafik 119"/>
          <p:cNvPicPr/>
          <p:nvPr/>
        </p:nvPicPr>
        <p:blipFill>
          <a:blip r:embed="rId3"/>
          <a:stretch/>
        </p:blipFill>
        <p:spPr>
          <a:xfrm>
            <a:off x="74520" y="1100160"/>
            <a:ext cx="5053680" cy="314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91112" y="514049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Auswirkung der Belastungen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22" name="Grafik 121"/>
          <p:cNvPicPr/>
          <p:nvPr/>
        </p:nvPicPr>
        <p:blipFill>
          <a:blip r:embed="rId2"/>
          <a:stretch/>
        </p:blipFill>
        <p:spPr>
          <a:xfrm>
            <a:off x="1804320" y="975240"/>
            <a:ext cx="6824160" cy="42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Schulen mit besonderen sozialen Herausforderungen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24" name="Grafik 123"/>
          <p:cNvPicPr/>
          <p:nvPr/>
        </p:nvPicPr>
        <p:blipFill>
          <a:blip r:embed="rId2"/>
          <a:stretch/>
        </p:blipFill>
        <p:spPr>
          <a:xfrm>
            <a:off x="231480" y="896400"/>
            <a:ext cx="6944400" cy="4179600"/>
          </a:xfrm>
          <a:prstGeom prst="rect">
            <a:avLst/>
          </a:prstGeom>
          <a:ln>
            <a:noFill/>
          </a:ln>
        </p:spPr>
      </p:pic>
      <p:pic>
        <p:nvPicPr>
          <p:cNvPr id="125" name="Grafik 124"/>
          <p:cNvPicPr/>
          <p:nvPr/>
        </p:nvPicPr>
        <p:blipFill>
          <a:blip r:embed="rId3"/>
          <a:stretch/>
        </p:blipFill>
        <p:spPr>
          <a:xfrm>
            <a:off x="7072200" y="1053000"/>
            <a:ext cx="3007800" cy="37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/>
          <p:cNvPicPr/>
          <p:nvPr/>
        </p:nvPicPr>
        <p:blipFill>
          <a:blip r:embed="rId2"/>
          <a:stretch/>
        </p:blipFill>
        <p:spPr>
          <a:xfrm>
            <a:off x="6480" y="554040"/>
            <a:ext cx="10079640" cy="457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Schulen mit besonderen sozialen Herausforderungen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27" name="Grafik 126"/>
          <p:cNvPicPr/>
          <p:nvPr/>
        </p:nvPicPr>
        <p:blipFill>
          <a:blip r:embed="rId2"/>
          <a:stretch/>
        </p:blipFill>
        <p:spPr>
          <a:xfrm>
            <a:off x="261360" y="1658520"/>
            <a:ext cx="4546440" cy="3070080"/>
          </a:xfrm>
          <a:prstGeom prst="rect">
            <a:avLst/>
          </a:prstGeom>
          <a:ln>
            <a:noFill/>
          </a:ln>
        </p:spPr>
      </p:pic>
      <p:pic>
        <p:nvPicPr>
          <p:cNvPr id="128" name="Grafik 127"/>
          <p:cNvPicPr/>
          <p:nvPr/>
        </p:nvPicPr>
        <p:blipFill>
          <a:blip r:embed="rId3"/>
          <a:stretch/>
        </p:blipFill>
        <p:spPr>
          <a:xfrm>
            <a:off x="4887625" y="1658520"/>
            <a:ext cx="5193000" cy="294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Schulen mit besonderen sozialen Herausforderungen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30" name="Grafik 129"/>
          <p:cNvPicPr/>
          <p:nvPr/>
        </p:nvPicPr>
        <p:blipFill>
          <a:blip r:embed="rId2"/>
          <a:stretch/>
        </p:blipFill>
        <p:spPr>
          <a:xfrm>
            <a:off x="2520" y="1094760"/>
            <a:ext cx="10079640" cy="464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Wege aus der Überlastung?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32" name="Grafik 131"/>
          <p:cNvPicPr/>
          <p:nvPr/>
        </p:nvPicPr>
        <p:blipFill>
          <a:blip r:embed="rId2"/>
          <a:stretch/>
        </p:blipFill>
        <p:spPr>
          <a:xfrm>
            <a:off x="236160" y="1480680"/>
            <a:ext cx="4592160" cy="2771640"/>
          </a:xfrm>
          <a:prstGeom prst="rect">
            <a:avLst/>
          </a:prstGeom>
          <a:ln>
            <a:noFill/>
          </a:ln>
        </p:spPr>
      </p:pic>
      <p:pic>
        <p:nvPicPr>
          <p:cNvPr id="133" name="Grafik 132"/>
          <p:cNvPicPr/>
          <p:nvPr/>
        </p:nvPicPr>
        <p:blipFill>
          <a:blip r:embed="rId3"/>
          <a:stretch/>
        </p:blipFill>
        <p:spPr>
          <a:xfrm>
            <a:off x="4975920" y="1009080"/>
            <a:ext cx="4962240" cy="325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5F7C50-78A8-2249-8DCF-0F48E174222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www.gew-hessen.de</a:t>
            </a:r>
            <a:endParaRPr lang="de-DE" sz="2400" b="1" dirty="0"/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58370AD8-02E8-E041-AB11-E36B8212E0C6}"/>
              </a:ext>
            </a:extLst>
          </p:cNvPr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Weitere Informationen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118FD5-021D-834F-9E2D-6ABDD50CD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88" y="1643974"/>
            <a:ext cx="4997487" cy="3199422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6DE933C-B3C7-5D48-9D4E-F07B923A5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2304536"/>
            <a:ext cx="3525389" cy="25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5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88611" y="1555275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4800" b="1" strike="noStrike" spc="-1" dirty="0">
                <a:solidFill>
                  <a:srgbClr val="000000"/>
                </a:solidFill>
                <a:latin typeface="Arial"/>
              </a:rPr>
              <a:t>Fragen? Anmerkungen? Anregungen?</a:t>
            </a:r>
            <a:endParaRPr lang="de-DE" sz="4800" b="1" strike="noStrike" spc="-1" dirty="0"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586841" y="3156491"/>
            <a:ext cx="6712457" cy="80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4800" b="1" strike="noStrike" spc="-1">
                <a:solidFill>
                  <a:srgbClr val="CE181E"/>
                </a:solidFill>
                <a:latin typeface="Arial"/>
              </a:rPr>
              <a:t>Danke fürs Zuhören!</a:t>
            </a:r>
            <a:endParaRPr lang="de-DE" sz="48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1286030" y="4652386"/>
            <a:ext cx="6712457" cy="3901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200" b="0" strike="noStrike" spc="-1" dirty="0">
                <a:solidFill>
                  <a:srgbClr val="000000"/>
                </a:solidFill>
                <a:latin typeface="Arial"/>
              </a:rPr>
              <a:t>Alle Abbildungen und Tabellen stammen aus dem Ergebnisbericht der Studie </a:t>
            </a:r>
          </a:p>
          <a:p>
            <a:pPr algn="ctr"/>
            <a:r>
              <a:rPr lang="de-DE" sz="1200" b="0" strike="noStrike" spc="-1" dirty="0">
                <a:solidFill>
                  <a:srgbClr val="000000"/>
                </a:solidFill>
                <a:latin typeface="Arial"/>
              </a:rPr>
              <a:t>„Arbeitszeit und Arbeitsbelastung von Lehrkräften an Frankfurter Schulen 2020“</a:t>
            </a:r>
            <a:endParaRPr lang="de-DE" sz="1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Vergleich der Sollarbeitszeiten von Lehrkräften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91" name="Grafik 90"/>
          <p:cNvPicPr/>
          <p:nvPr/>
        </p:nvPicPr>
        <p:blipFill>
          <a:blip r:embed="rId2"/>
          <a:stretch/>
        </p:blipFill>
        <p:spPr>
          <a:xfrm>
            <a:off x="639000" y="1097280"/>
            <a:ext cx="9022320" cy="367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768000" y="1512000"/>
            <a:ext cx="3168000" cy="3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1" strike="noStrike" spc="-1" dirty="0">
                <a:solidFill>
                  <a:srgbClr val="CE181E"/>
                </a:solidFill>
                <a:latin typeface="Arial"/>
              </a:rPr>
              <a:t>Hessische Lehrkräfte haben eine kalkulatorische Sollarbeitszeit von 47:36 </a:t>
            </a:r>
            <a:endParaRPr lang="de-DE" sz="1500" b="1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1" strike="noStrike" spc="-1" dirty="0">
                <a:solidFill>
                  <a:srgbClr val="CE181E"/>
                </a:solidFill>
                <a:latin typeface="Arial"/>
              </a:rPr>
              <a:t>Frankfurter Lehrkräfte arbeiten über das Jahr gesehen durchschnittlich 48:27, also pro Woche 0:51 Mehrarbeit</a:t>
            </a:r>
            <a:endParaRPr lang="de-DE" sz="1500" b="1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500" b="1" strike="noStrike" spc="-1" dirty="0">
                <a:solidFill>
                  <a:srgbClr val="CE181E"/>
                </a:solidFill>
                <a:latin typeface="Arial"/>
              </a:rPr>
              <a:t>In einer durchschnittlichen Schulwoche arbeiten Frankfurter Lehrkräfte 44:49</a:t>
            </a:r>
            <a:endParaRPr lang="de-DE" sz="1500" b="1" strike="noStrike" spc="-1" dirty="0">
              <a:latin typeface="Arial"/>
            </a:endParaRPr>
          </a:p>
        </p:txBody>
      </p:sp>
      <p:pic>
        <p:nvPicPr>
          <p:cNvPr id="93" name="Grafik 92"/>
          <p:cNvPicPr/>
          <p:nvPr/>
        </p:nvPicPr>
        <p:blipFill>
          <a:blip r:embed="rId2"/>
          <a:stretch/>
        </p:blipFill>
        <p:spPr>
          <a:xfrm>
            <a:off x="224640" y="360000"/>
            <a:ext cx="6543360" cy="490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93"/>
          <p:cNvPicPr/>
          <p:nvPr/>
        </p:nvPicPr>
        <p:blipFill>
          <a:blip r:embed="rId2"/>
          <a:stretch/>
        </p:blipFill>
        <p:spPr>
          <a:xfrm>
            <a:off x="1351800" y="504000"/>
            <a:ext cx="7096680" cy="48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Mehrarbeit von Lehrkräften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96" name="Grafik 95"/>
          <p:cNvPicPr/>
          <p:nvPr/>
        </p:nvPicPr>
        <p:blipFill>
          <a:blip r:embed="rId2"/>
          <a:stretch/>
        </p:blipFill>
        <p:spPr>
          <a:xfrm>
            <a:off x="170280" y="1002600"/>
            <a:ext cx="4595400" cy="4021920"/>
          </a:xfrm>
          <a:prstGeom prst="rect">
            <a:avLst/>
          </a:prstGeom>
          <a:ln>
            <a:noFill/>
          </a:ln>
        </p:spPr>
      </p:pic>
      <p:pic>
        <p:nvPicPr>
          <p:cNvPr id="97" name="Grafik 96"/>
          <p:cNvPicPr/>
          <p:nvPr/>
        </p:nvPicPr>
        <p:blipFill>
          <a:blip r:embed="rId3"/>
          <a:stretch/>
        </p:blipFill>
        <p:spPr>
          <a:xfrm>
            <a:off x="5368320" y="992160"/>
            <a:ext cx="4289040" cy="390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Verteilung der Arbeitszeit auf Tätigkeitsklassen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99" name="Grafik 98"/>
          <p:cNvPicPr/>
          <p:nvPr/>
        </p:nvPicPr>
        <p:blipFill>
          <a:blip r:embed="rId2"/>
          <a:stretch/>
        </p:blipFill>
        <p:spPr>
          <a:xfrm>
            <a:off x="2101680" y="1002600"/>
            <a:ext cx="5686200" cy="374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Vergleich der Sollarbeitszeiten von Lehrkräften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01" name="Grafik 100"/>
          <p:cNvPicPr/>
          <p:nvPr/>
        </p:nvPicPr>
        <p:blipFill>
          <a:blip r:embed="rId2"/>
          <a:stretch/>
        </p:blipFill>
        <p:spPr>
          <a:xfrm>
            <a:off x="4148640" y="965520"/>
            <a:ext cx="5638680" cy="855720"/>
          </a:xfrm>
          <a:prstGeom prst="rect">
            <a:avLst/>
          </a:prstGeom>
          <a:ln>
            <a:noFill/>
          </a:ln>
        </p:spPr>
      </p:pic>
      <p:pic>
        <p:nvPicPr>
          <p:cNvPr id="102" name="Grafik 101"/>
          <p:cNvPicPr/>
          <p:nvPr/>
        </p:nvPicPr>
        <p:blipFill>
          <a:blip r:embed="rId3"/>
          <a:stretch/>
        </p:blipFill>
        <p:spPr>
          <a:xfrm>
            <a:off x="360000" y="1152000"/>
            <a:ext cx="3701880" cy="3787560"/>
          </a:xfrm>
          <a:prstGeom prst="rect">
            <a:avLst/>
          </a:prstGeom>
          <a:ln>
            <a:noFill/>
          </a:ln>
        </p:spPr>
      </p:pic>
      <p:pic>
        <p:nvPicPr>
          <p:cNvPr id="103" name="Grafik 102"/>
          <p:cNvPicPr/>
          <p:nvPr/>
        </p:nvPicPr>
        <p:blipFill>
          <a:blip r:embed="rId4"/>
          <a:stretch/>
        </p:blipFill>
        <p:spPr>
          <a:xfrm>
            <a:off x="4684320" y="1769040"/>
            <a:ext cx="3362760" cy="350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504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de-DE" sz="3200" b="1" strike="noStrike" spc="-1" dirty="0">
                <a:solidFill>
                  <a:srgbClr val="CE181E"/>
                </a:solidFill>
                <a:latin typeface="Arial"/>
              </a:rPr>
              <a:t>Und wie geht es den Lehrkräften damit?</a:t>
            </a:r>
            <a:endParaRPr lang="de-DE" sz="3200" b="1" strike="noStrike" spc="-1" dirty="0">
              <a:latin typeface="Arial"/>
            </a:endParaRPr>
          </a:p>
        </p:txBody>
      </p:sp>
      <p:pic>
        <p:nvPicPr>
          <p:cNvPr id="105" name="Grafik 104"/>
          <p:cNvPicPr/>
          <p:nvPr/>
        </p:nvPicPr>
        <p:blipFill>
          <a:blip r:embed="rId2"/>
          <a:stretch/>
        </p:blipFill>
        <p:spPr>
          <a:xfrm>
            <a:off x="192960" y="1097640"/>
            <a:ext cx="6888600" cy="4287240"/>
          </a:xfrm>
          <a:prstGeom prst="rect">
            <a:avLst/>
          </a:prstGeom>
          <a:ln>
            <a:noFill/>
          </a:ln>
        </p:spPr>
      </p:pic>
      <p:sp>
        <p:nvSpPr>
          <p:cNvPr id="106" name="TextShape 2"/>
          <p:cNvSpPr txBox="1"/>
          <p:nvPr/>
        </p:nvSpPr>
        <p:spPr>
          <a:xfrm>
            <a:off x="6912767" y="1971752"/>
            <a:ext cx="3167858" cy="3413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1" strike="noStrike" spc="-1" dirty="0">
                <a:solidFill>
                  <a:srgbClr val="CE181E"/>
                </a:solidFill>
                <a:latin typeface="Arial"/>
              </a:rPr>
              <a:t>Nur 22% der Lehrkräfte empfinden das Ausmaß der außerunterrichtlichen Verpflichtungen als angemessen.</a:t>
            </a:r>
            <a:endParaRPr lang="de-DE" sz="18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800" b="1" strike="noStrike" spc="-1" dirty="0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1" strike="noStrike" spc="-1" dirty="0">
                <a:solidFill>
                  <a:srgbClr val="CE181E"/>
                </a:solidFill>
                <a:latin typeface="Arial"/>
              </a:rPr>
              <a:t>40 % bewerten das Ausmaß als nicht im Rahmen</a:t>
            </a:r>
            <a:endParaRPr lang="de-DE" sz="1800" b="1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</Words>
  <Application>Microsoft Office PowerPoint</Application>
  <PresentationFormat>Benutzerdefiniert</PresentationFormat>
  <Paragraphs>33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 Light</vt:lpstr>
      <vt:lpstr>Rockwell</vt:lpstr>
      <vt:lpstr>Times New Roman</vt:lpstr>
      <vt:lpstr>Wingdings</vt:lpstr>
      <vt:lpstr>Atlas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dc:subject/>
  <dc:creator>Asus</dc:creator>
  <dc:description/>
  <cp:lastModifiedBy>Thilo Hartmann</cp:lastModifiedBy>
  <cp:revision>10</cp:revision>
  <dcterms:created xsi:type="dcterms:W3CDTF">2020-10-26T17:06:30Z</dcterms:created>
  <dcterms:modified xsi:type="dcterms:W3CDTF">2020-11-09T19:29:38Z</dcterms:modified>
  <dc:language>de-DE</dc:language>
</cp:coreProperties>
</file>